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3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80" r:id="rId20"/>
    <p:sldId id="274" r:id="rId21"/>
    <p:sldId id="277" r:id="rId22"/>
    <p:sldId id="278" r:id="rId23"/>
    <p:sldId id="279" r:id="rId24"/>
    <p:sldId id="276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5CB84-5EDB-4148-812E-A0CF8D8C875F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5CB84-5EDB-4148-812E-A0CF8D8C875F}" type="datetimeFigureOut">
              <a:rPr lang="en-US" smtClean="0"/>
              <a:pPr/>
              <a:t>8/12/2014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CBA08-E718-4EFB-9F06-17B425F5F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Basic SQL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Data Definition Language (DDL)</a:t>
            </a:r>
          </a:p>
          <a:p>
            <a:r>
              <a:rPr lang="en-US" dirty="0"/>
              <a:t>f</a:t>
            </a:r>
            <a:r>
              <a:rPr lang="en-US" dirty="0" smtClean="0"/>
              <a:t>or table creation and alteration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Databases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DBMS’s support multiple Databases within the server.</a:t>
            </a:r>
          </a:p>
          <a:p>
            <a:r>
              <a:rPr lang="en-US" dirty="0" smtClean="0"/>
              <a:t>Anywhere a table is specified, the Database name can be </a:t>
            </a:r>
            <a:r>
              <a:rPr lang="en-US" dirty="0" err="1" smtClean="0"/>
              <a:t>prepended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MyDatabase.MyTable.MyColumn</a:t>
            </a:r>
            <a:endParaRPr lang="en-US" dirty="0" smtClean="0"/>
          </a:p>
          <a:p>
            <a:r>
              <a:rPr lang="en-US" dirty="0" smtClean="0"/>
              <a:t>Alternately, a USE statement specifies the database to use in subsequent statements:</a:t>
            </a:r>
          </a:p>
          <a:p>
            <a:pPr lvl="1"/>
            <a:r>
              <a:rPr lang="en-US" dirty="0" smtClean="0"/>
              <a:t>USE </a:t>
            </a:r>
            <a:r>
              <a:rPr lang="en-US" dirty="0" err="1" smtClean="0"/>
              <a:t>MyDatabase</a:t>
            </a:r>
            <a:r>
              <a:rPr lang="en-US" dirty="0" smtClean="0"/>
              <a:t>;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Databases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DATABASE </a:t>
            </a:r>
            <a:r>
              <a:rPr lang="en-US" i="1" dirty="0" err="1" smtClean="0"/>
              <a:t>database_name</a:t>
            </a:r>
            <a:r>
              <a:rPr lang="en-US" dirty="0" smtClean="0"/>
              <a:t>;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DROP DATABASE </a:t>
            </a:r>
            <a:r>
              <a:rPr lang="en-US" i="1" dirty="0" err="1" smtClean="0"/>
              <a:t>database_name</a:t>
            </a:r>
            <a:r>
              <a:rPr lang="en-US" dirty="0" smtClean="0"/>
              <a:t>;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ALTER TABLE </a:t>
            </a:r>
            <a:r>
              <a:rPr lang="en-US" i="1" dirty="0" err="1" smtClean="0"/>
              <a:t>table_name</a:t>
            </a:r>
            <a:r>
              <a:rPr lang="en-US" i="1" dirty="0" smtClean="0"/>
              <a:t> </a:t>
            </a:r>
            <a:r>
              <a:rPr lang="en-US" dirty="0" smtClean="0"/>
              <a:t>[alter specification];</a:t>
            </a:r>
          </a:p>
          <a:p>
            <a:r>
              <a:rPr lang="en-US" dirty="0" smtClean="0"/>
              <a:t>Specifications cover:</a:t>
            </a:r>
          </a:p>
          <a:p>
            <a:pPr lvl="1"/>
            <a:r>
              <a:rPr lang="en-US" dirty="0" smtClean="0"/>
              <a:t>Add Column</a:t>
            </a:r>
          </a:p>
          <a:p>
            <a:pPr lvl="1"/>
            <a:r>
              <a:rPr lang="en-US" dirty="0" smtClean="0"/>
              <a:t>Modify Column</a:t>
            </a:r>
          </a:p>
          <a:p>
            <a:pPr lvl="1"/>
            <a:r>
              <a:rPr lang="en-US" dirty="0" smtClean="0"/>
              <a:t>Rename Column</a:t>
            </a:r>
          </a:p>
          <a:p>
            <a:pPr lvl="1"/>
            <a:r>
              <a:rPr lang="en-US" dirty="0" smtClean="0"/>
              <a:t>Drop Column</a:t>
            </a:r>
          </a:p>
          <a:p>
            <a:pPr lvl="1"/>
            <a:r>
              <a:rPr lang="en-US" dirty="0" smtClean="0"/>
              <a:t>Add Index</a:t>
            </a:r>
          </a:p>
          <a:p>
            <a:pPr lvl="1"/>
            <a:r>
              <a:rPr lang="en-US" dirty="0" smtClean="0"/>
              <a:t>Drop Index</a:t>
            </a:r>
          </a:p>
          <a:p>
            <a:pPr lvl="1"/>
            <a:r>
              <a:rPr lang="en-US" dirty="0" smtClean="0"/>
              <a:t>Add Constraint</a:t>
            </a:r>
          </a:p>
          <a:p>
            <a:pPr lvl="1"/>
            <a:r>
              <a:rPr lang="en-US" dirty="0" smtClean="0"/>
              <a:t>Drop Constraint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COLUMN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ALTER TABLE </a:t>
            </a:r>
            <a:r>
              <a:rPr lang="en-US" i="1" dirty="0" err="1" smtClean="0"/>
              <a:t>table_name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dirty="0" smtClean="0"/>
              <a:t> ADD </a:t>
            </a:r>
            <a:r>
              <a:rPr lang="en-US" i="1" dirty="0" err="1" smtClean="0"/>
              <a:t>column_name</a:t>
            </a:r>
            <a:r>
              <a:rPr lang="en-US" dirty="0" smtClean="0"/>
              <a:t> </a:t>
            </a:r>
            <a:r>
              <a:rPr lang="en-US" dirty="0" err="1" smtClean="0"/>
              <a:t>DataType</a:t>
            </a:r>
            <a:r>
              <a:rPr lang="en-US" dirty="0" smtClean="0"/>
              <a:t>; 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ALTER TABLE Student ADD Gender char(1);</a:t>
            </a:r>
          </a:p>
          <a:p>
            <a:pPr lvl="1"/>
            <a:r>
              <a:rPr lang="en-US" dirty="0" smtClean="0"/>
              <a:t>ALTER TABLE Student ADD (Email char(30), </a:t>
            </a:r>
            <a:r>
              <a:rPr lang="en-US" dirty="0" err="1" smtClean="0"/>
              <a:t>CellPhone</a:t>
            </a:r>
            <a:r>
              <a:rPr lang="en-US" dirty="0" smtClean="0"/>
              <a:t> char(20) );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MODIFY COLUMN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change the </a:t>
            </a:r>
            <a:r>
              <a:rPr lang="en-US" dirty="0" err="1" smtClean="0"/>
              <a:t>datatype</a:t>
            </a:r>
            <a:r>
              <a:rPr lang="en-US" dirty="0" smtClean="0"/>
              <a:t> of a column:</a:t>
            </a:r>
          </a:p>
          <a:p>
            <a:pPr lvl="1"/>
            <a:r>
              <a:rPr lang="en-US" dirty="0" smtClean="0"/>
              <a:t>ALTER TABLE </a:t>
            </a:r>
            <a:r>
              <a:rPr lang="en-US" i="1" dirty="0" err="1" smtClean="0"/>
              <a:t>table_name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MODIFY </a:t>
            </a:r>
            <a:r>
              <a:rPr lang="en-US" i="1" dirty="0" err="1" smtClean="0"/>
              <a:t>column_name</a:t>
            </a:r>
            <a:r>
              <a:rPr lang="en-US" dirty="0" smtClean="0"/>
              <a:t> </a:t>
            </a:r>
            <a:r>
              <a:rPr lang="en-US" dirty="0" err="1" smtClean="0"/>
              <a:t>NewDataType</a:t>
            </a:r>
            <a:r>
              <a:rPr lang="en-US" dirty="0" smtClean="0"/>
              <a:t>;</a:t>
            </a:r>
          </a:p>
          <a:p>
            <a:r>
              <a:rPr lang="en-US" dirty="0" smtClean="0"/>
              <a:t>Some DBMSs (e.g. MS SQL Server) use a different keyword:</a:t>
            </a:r>
          </a:p>
          <a:p>
            <a:pPr lvl="1"/>
            <a:r>
              <a:rPr lang="en-US" dirty="0" smtClean="0"/>
              <a:t>ALTER TABLE </a:t>
            </a:r>
            <a:r>
              <a:rPr lang="en-US" i="1" dirty="0" err="1" smtClean="0"/>
              <a:t>table_name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ALTER COLUMN </a:t>
            </a:r>
            <a:r>
              <a:rPr lang="en-US" i="1" dirty="0" err="1" smtClean="0"/>
              <a:t>column_name</a:t>
            </a:r>
            <a:r>
              <a:rPr lang="en-US" dirty="0" smtClean="0"/>
              <a:t> </a:t>
            </a:r>
            <a:r>
              <a:rPr lang="en-US" dirty="0" err="1" smtClean="0"/>
              <a:t>NewDataType</a:t>
            </a:r>
            <a:r>
              <a:rPr lang="en-US" dirty="0" smtClean="0"/>
              <a:t>;</a:t>
            </a:r>
          </a:p>
          <a:p>
            <a:r>
              <a:rPr lang="en-US" dirty="0" smtClean="0"/>
              <a:t>MODIFY cannot change the column name.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COLUMN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change the column name:</a:t>
            </a:r>
          </a:p>
          <a:p>
            <a:pPr lvl="1"/>
            <a:r>
              <a:rPr lang="en-US" dirty="0" smtClean="0"/>
              <a:t>ALTER TABLE </a:t>
            </a:r>
            <a:r>
              <a:rPr lang="en-US" i="1" dirty="0" err="1" smtClean="0"/>
              <a:t>table_name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Change column </a:t>
            </a:r>
            <a:r>
              <a:rPr lang="en-US" dirty="0" err="1" smtClean="0"/>
              <a:t>columnNewName</a:t>
            </a:r>
            <a:r>
              <a:rPr lang="en-US" dirty="0" smtClean="0"/>
              <a:t> ["Data Type"];</a:t>
            </a:r>
          </a:p>
          <a:p>
            <a:pPr lvl="1"/>
            <a:r>
              <a:rPr lang="en-US" dirty="0" smtClean="0"/>
              <a:t>Example:</a:t>
            </a:r>
            <a:br>
              <a:rPr lang="en-US" dirty="0" smtClean="0"/>
            </a:br>
            <a:r>
              <a:rPr lang="en-US" dirty="0" smtClean="0"/>
              <a:t>ALTER TABLE Student </a:t>
            </a:r>
            <a:br>
              <a:rPr lang="en-US" dirty="0" smtClean="0"/>
            </a:br>
            <a:r>
              <a:rPr lang="en-US" dirty="0" smtClean="0"/>
              <a:t> CHANGE Address </a:t>
            </a:r>
            <a:r>
              <a:rPr lang="en-US" dirty="0" err="1" smtClean="0"/>
              <a:t>Addr</a:t>
            </a:r>
            <a:r>
              <a:rPr lang="en-US" dirty="0" smtClean="0"/>
              <a:t> char(50);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DROP Column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remove a column from a table:</a:t>
            </a:r>
            <a:br>
              <a:rPr lang="en-US" dirty="0" smtClean="0"/>
            </a:br>
            <a:r>
              <a:rPr lang="en-US" dirty="0" smtClean="0"/>
              <a:t>ALTER TABLE </a:t>
            </a:r>
            <a:r>
              <a:rPr lang="en-US" i="1" dirty="0" err="1" smtClean="0"/>
              <a:t>table_name</a:t>
            </a:r>
            <a:r>
              <a:rPr lang="en-US" i="1" dirty="0" smtClean="0"/>
              <a:t> </a:t>
            </a:r>
            <a:br>
              <a:rPr lang="en-US" i="1" dirty="0" smtClean="0"/>
            </a:br>
            <a:r>
              <a:rPr lang="en-US" dirty="0" smtClean="0"/>
              <a:t> DROP </a:t>
            </a:r>
            <a:r>
              <a:rPr lang="en-US" i="1" dirty="0" err="1" smtClean="0"/>
              <a:t>column_name</a:t>
            </a:r>
            <a:r>
              <a:rPr lang="en-US" dirty="0" smtClean="0"/>
              <a:t>; </a:t>
            </a:r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ALTER TABLE Student DROP </a:t>
            </a:r>
            <a:r>
              <a:rPr lang="en-US" dirty="0" err="1" smtClean="0"/>
              <a:t>Birth_Date</a:t>
            </a:r>
            <a:r>
              <a:rPr lang="en-US" dirty="0" smtClean="0"/>
              <a:t>;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or DROP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ALTER TABLE </a:t>
            </a:r>
            <a:r>
              <a:rPr lang="en-US" i="1" dirty="0" err="1" smtClean="0"/>
              <a:t>table_name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dirty="0" smtClean="0"/>
              <a:t> ADD INDEX "</a:t>
            </a:r>
            <a:r>
              <a:rPr lang="en-US" dirty="0" err="1" smtClean="0"/>
              <a:t>index_name</a:t>
            </a:r>
            <a:r>
              <a:rPr lang="en-US" dirty="0" smtClean="0"/>
              <a:t>" (</a:t>
            </a:r>
            <a:r>
              <a:rPr lang="en-US" dirty="0" err="1" smtClean="0"/>
              <a:t>column_name</a:t>
            </a:r>
            <a:r>
              <a:rPr lang="en-US" dirty="0" smtClean="0"/>
              <a:t>);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ALTER TABLE </a:t>
            </a:r>
            <a:r>
              <a:rPr lang="en-US" i="1" dirty="0" err="1" smtClean="0"/>
              <a:t>table_name</a:t>
            </a: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dirty="0" smtClean="0"/>
              <a:t> DROP INDEX "</a:t>
            </a:r>
            <a:r>
              <a:rPr lang="en-US" dirty="0" err="1" smtClean="0"/>
              <a:t>index_name</a:t>
            </a:r>
            <a:r>
              <a:rPr lang="en-US" dirty="0" smtClean="0"/>
              <a:t>"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or DROP CONSTRAINT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ALTER TABLE </a:t>
            </a:r>
            <a:r>
              <a:rPr lang="en-US" i="1" dirty="0" err="1" smtClean="0"/>
              <a:t>table_name</a:t>
            </a:r>
            <a:r>
              <a:rPr lang="en-US" i="1" dirty="0" smtClean="0"/>
              <a:t> </a:t>
            </a:r>
            <a:br>
              <a:rPr lang="en-US" i="1" dirty="0" smtClean="0"/>
            </a:br>
            <a:r>
              <a:rPr lang="en-US" dirty="0" smtClean="0"/>
              <a:t> ADD </a:t>
            </a:r>
            <a:r>
              <a:rPr lang="en-US" i="1" dirty="0" err="1" smtClean="0"/>
              <a:t>Constraint_name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[CONSTRAINT_TYPE] [CONSTRAINT_CONDITION];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ALTER TABLE </a:t>
            </a:r>
            <a:r>
              <a:rPr lang="en-US" i="1" dirty="0" err="1" smtClean="0"/>
              <a:t>table_name</a:t>
            </a:r>
            <a:r>
              <a:rPr lang="en-US" i="1" dirty="0" smtClean="0"/>
              <a:t> </a:t>
            </a:r>
            <a:br>
              <a:rPr lang="en-US" i="1" dirty="0" smtClean="0"/>
            </a:br>
            <a:r>
              <a:rPr lang="en-US" dirty="0" smtClean="0"/>
              <a:t> DROP </a:t>
            </a:r>
            <a:r>
              <a:rPr lang="en-US" i="1" dirty="0" err="1" smtClean="0"/>
              <a:t>Constraint_name</a:t>
            </a:r>
            <a:r>
              <a:rPr lang="en-US" i="1" dirty="0" smtClean="0"/>
              <a:t>;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Describing 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SHOW CREATE </a:t>
            </a:r>
            <a:r>
              <a:rPr lang="en-US" i="1" dirty="0" err="1" smtClean="0"/>
              <a:t>table_name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Shows the SQL statement to create the table.</a:t>
            </a:r>
          </a:p>
          <a:p>
            <a:r>
              <a:rPr lang="en-US" dirty="0" smtClean="0"/>
              <a:t>DESCRIBE </a:t>
            </a:r>
            <a:r>
              <a:rPr lang="en-US" i="1" dirty="0" err="1" smtClean="0"/>
              <a:t>table_name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Shows the table columns and their details.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TABLE BASIC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-- Create a new table: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CREATE TABLE </a:t>
            </a:r>
            <a:r>
              <a:rPr lang="en-US" sz="2400" i="1" dirty="0" err="1" smtClean="0"/>
              <a:t>table_name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(</a:t>
            </a:r>
            <a:br>
              <a:rPr lang="en-US" sz="2400" dirty="0" smtClean="0"/>
            </a:br>
            <a:r>
              <a:rPr lang="en-US" sz="2400" i="1" dirty="0" smtClean="0"/>
              <a:t>column_name1 </a:t>
            </a:r>
            <a:r>
              <a:rPr lang="en-US" sz="2400" i="1" dirty="0" err="1" smtClean="0"/>
              <a:t>data_type</a:t>
            </a:r>
            <a:r>
              <a:rPr lang="en-US" sz="2400" dirty="0" smtClean="0"/>
              <a:t>(</a:t>
            </a:r>
            <a:r>
              <a:rPr lang="en-US" sz="2400" i="1" dirty="0" smtClean="0"/>
              <a:t>size</a:t>
            </a:r>
            <a:r>
              <a:rPr lang="en-US" sz="2400" dirty="0" smtClean="0"/>
              <a:t>) [column 1 constraint(s)],</a:t>
            </a:r>
            <a:br>
              <a:rPr lang="en-US" sz="2400" dirty="0" smtClean="0"/>
            </a:br>
            <a:r>
              <a:rPr lang="en-US" sz="2400" i="1" dirty="0" smtClean="0"/>
              <a:t>column_name2 </a:t>
            </a:r>
            <a:r>
              <a:rPr lang="en-US" sz="2400" i="1" dirty="0" err="1" smtClean="0"/>
              <a:t>data_type</a:t>
            </a:r>
            <a:r>
              <a:rPr lang="en-US" sz="2400" dirty="0" smtClean="0"/>
              <a:t>(</a:t>
            </a:r>
            <a:r>
              <a:rPr lang="en-US" sz="2400" i="1" dirty="0" smtClean="0"/>
              <a:t>size</a:t>
            </a:r>
            <a:r>
              <a:rPr lang="en-US" sz="2400" dirty="0" smtClean="0"/>
              <a:t>) [column 2 constraint(s)],</a:t>
            </a:r>
            <a:br>
              <a:rPr lang="en-US" sz="2400" dirty="0" smtClean="0"/>
            </a:br>
            <a:r>
              <a:rPr lang="en-US" sz="2400" i="1" dirty="0" smtClean="0"/>
              <a:t>column_name3 </a:t>
            </a:r>
            <a:r>
              <a:rPr lang="en-US" sz="2400" i="1" dirty="0" err="1" smtClean="0"/>
              <a:t>data_type</a:t>
            </a:r>
            <a:r>
              <a:rPr lang="en-US" sz="2400" dirty="0" smtClean="0"/>
              <a:t>(</a:t>
            </a:r>
            <a:r>
              <a:rPr lang="en-US" sz="2400" i="1" dirty="0" smtClean="0"/>
              <a:t>size</a:t>
            </a:r>
            <a:r>
              <a:rPr lang="en-US" sz="2400" dirty="0" smtClean="0"/>
              <a:t>) [column 3 constraint(s)],</a:t>
            </a:r>
            <a:br>
              <a:rPr lang="en-US" sz="2400" dirty="0" smtClean="0"/>
            </a:br>
            <a:r>
              <a:rPr lang="en-US" sz="2400" dirty="0" smtClean="0"/>
              <a:t>....</a:t>
            </a:r>
            <a:br>
              <a:rPr lang="en-US" sz="2400" dirty="0" smtClean="0"/>
            </a:br>
            <a:r>
              <a:rPr lang="en-US" sz="2400" dirty="0" smtClean="0"/>
              <a:t>[table constraint(s)]</a:t>
            </a:r>
            <a:br>
              <a:rPr lang="en-US" sz="2400" dirty="0" smtClean="0"/>
            </a:br>
            <a:r>
              <a:rPr lang="en-US" sz="2400" dirty="0" smtClean="0"/>
              <a:t>) [ENGINE=&lt;engine type&gt;] [DEFAULT CHARSET &lt;char set&gt;];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>
                <a:solidFill>
                  <a:schemeClr val="accent3">
                    <a:lumMod val="50000"/>
                  </a:schemeClr>
                </a:solidFill>
              </a:rPr>
              <a:t>-- Copy an existing table: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CREATE TABLE </a:t>
            </a:r>
            <a:r>
              <a:rPr lang="en-US" sz="2400" i="1" dirty="0" err="1" smtClean="0"/>
              <a:t>table_name</a:t>
            </a:r>
            <a:r>
              <a:rPr lang="en-US" sz="2400" dirty="0" smtClean="0"/>
              <a:t> AS </a:t>
            </a:r>
            <a:br>
              <a:rPr lang="en-US" sz="2400" dirty="0" smtClean="0"/>
            </a:br>
            <a:r>
              <a:rPr lang="en-US" sz="2400" dirty="0" smtClean="0"/>
              <a:t>[SQL Statement]</a:t>
            </a:r>
            <a:endParaRPr lang="en-US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Import the River’s End database.</a:t>
            </a:r>
          </a:p>
          <a:p>
            <a:pPr lvl="1"/>
            <a:r>
              <a:rPr lang="en-US" dirty="0" smtClean="0"/>
              <a:t>Review the SQL for creating the tables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Use DESCRIBE </a:t>
            </a:r>
            <a:r>
              <a:rPr lang="en-US" i="1" dirty="0" err="1" smtClean="0"/>
              <a:t>table_name</a:t>
            </a:r>
            <a:r>
              <a:rPr lang="en-US" i="1" dirty="0" smtClean="0"/>
              <a:t>;</a:t>
            </a:r>
            <a:r>
              <a:rPr lang="en-US" dirty="0" smtClean="0"/>
              <a:t> for </a:t>
            </a:r>
            <a:r>
              <a:rPr lang="en-US" dirty="0" smtClean="0"/>
              <a:t>table details.</a:t>
            </a:r>
            <a:endParaRPr lang="en-US" dirty="0" smtClean="0"/>
          </a:p>
          <a:p>
            <a:pPr lvl="1"/>
            <a:r>
              <a:rPr lang="en-US" dirty="0" smtClean="0"/>
              <a:t>Note foreign key constraints on some tables:</a:t>
            </a:r>
            <a:br>
              <a:rPr lang="en-US" dirty="0" smtClean="0"/>
            </a:br>
            <a:r>
              <a:rPr lang="en-US" dirty="0" err="1" smtClean="0"/>
              <a:t>re_title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re_author_title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re_orders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re_order_detail</a:t>
            </a:r>
            <a:endParaRPr lang="en-US" dirty="0" smtClean="0"/>
          </a:p>
          <a:p>
            <a:pPr lvl="1"/>
            <a:r>
              <a:rPr lang="en-US" dirty="0" smtClean="0"/>
              <a:t>Why do these constraints exist?</a:t>
            </a:r>
          </a:p>
          <a:p>
            <a:r>
              <a:rPr lang="en-US" dirty="0" smtClean="0"/>
              <a:t>Create </a:t>
            </a:r>
            <a:r>
              <a:rPr lang="en-US" dirty="0" smtClean="0"/>
              <a:t>Crow’s Foot ERD for River’s End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4364082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River’s End – </a:t>
            </a:r>
            <a:r>
              <a:rPr lang="en-US" dirty="0" smtClean="0"/>
              <a:t>Author and Title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7974056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267200"/>
            <a:ext cx="808934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River’s End – </a:t>
            </a:r>
            <a:r>
              <a:rPr lang="en-US" dirty="0" smtClean="0"/>
              <a:t>Title and Publisher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219200"/>
            <a:ext cx="2381250" cy="5198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600200"/>
            <a:ext cx="5257800" cy="2459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62000" y="4572000"/>
            <a:ext cx="4267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a title does not have to be published nor does it have to be assigned to a type.</a:t>
            </a:r>
          </a:p>
          <a:p>
            <a:r>
              <a:rPr lang="en-US" dirty="0" smtClean="0"/>
              <a:t>However, it does require an ISBN, as that’s the primary key that uniquely identifies the book.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River’s End – </a:t>
            </a:r>
            <a:r>
              <a:rPr lang="en-US" dirty="0" smtClean="0"/>
              <a:t>Customer and Order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295400"/>
            <a:ext cx="43053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057400"/>
            <a:ext cx="6950822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44562"/>
          </a:xfrm>
        </p:spPr>
        <p:txBody>
          <a:bodyPr/>
          <a:lstStyle/>
          <a:p>
            <a:r>
              <a:rPr lang="en-US" dirty="0" smtClean="0"/>
              <a:t>River’s End </a:t>
            </a:r>
            <a:r>
              <a:rPr lang="en-US" dirty="0" smtClean="0"/>
              <a:t>– Complete ERD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990600"/>
            <a:ext cx="7010400" cy="5619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Import Alpine Adventures database.</a:t>
            </a:r>
          </a:p>
          <a:p>
            <a:pPr lvl="1"/>
            <a:r>
              <a:rPr lang="en-US" dirty="0" smtClean="0"/>
              <a:t>Review the SQL for creating tables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Use DESCRIBE </a:t>
            </a:r>
            <a:r>
              <a:rPr lang="en-US" i="1" dirty="0" err="1" smtClean="0"/>
              <a:t>table_name</a:t>
            </a:r>
            <a:r>
              <a:rPr lang="en-US" dirty="0" smtClean="0"/>
              <a:t>; to get table details.</a:t>
            </a:r>
            <a:endParaRPr lang="en-US" dirty="0" smtClean="0"/>
          </a:p>
          <a:p>
            <a:pPr lvl="1"/>
            <a:r>
              <a:rPr lang="en-US" dirty="0" smtClean="0"/>
              <a:t>Note absence of foreign key constraints:</a:t>
            </a:r>
            <a:br>
              <a:rPr lang="en-US" dirty="0" smtClean="0"/>
            </a:br>
            <a:r>
              <a:rPr lang="en-US" dirty="0" smtClean="0"/>
              <a:t>older version of MySQL did not support foreign keys.</a:t>
            </a:r>
          </a:p>
          <a:p>
            <a:r>
              <a:rPr lang="en-US" dirty="0" smtClean="0"/>
              <a:t>Create Crow’s Foot ERD.</a:t>
            </a:r>
          </a:p>
          <a:p>
            <a:r>
              <a:rPr lang="en-US" dirty="0" smtClean="0"/>
              <a:t>Identify any applicable constraints.</a:t>
            </a:r>
          </a:p>
          <a:p>
            <a:r>
              <a:rPr lang="en-US" dirty="0" smtClean="0"/>
              <a:t>What kind of information can the DB provide?</a:t>
            </a:r>
          </a:p>
          <a:p>
            <a:r>
              <a:rPr lang="en-US" dirty="0" smtClean="0"/>
              <a:t>Projects 2 &amp; 3 will use Alpine Adventures.</a:t>
            </a:r>
          </a:p>
        </p:txBody>
      </p:sp>
    </p:spTree>
    <p:extLst>
      <p:ext uri="{BB962C8B-B14F-4D97-AF65-F5344CB8AC3E}">
        <p14:creationId xmlns="" xmlns:p14="http://schemas.microsoft.com/office/powerpoint/2010/main" val="252541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TABLE -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CREATE TABLE Persons</a:t>
            </a:r>
            <a:br>
              <a:rPr lang="en-US" dirty="0" smtClean="0"/>
            </a:br>
            <a:r>
              <a:rPr lang="en-US" dirty="0" smtClean="0"/>
              <a:t>(</a:t>
            </a:r>
            <a:br>
              <a:rPr lang="en-US" dirty="0" smtClean="0"/>
            </a:br>
            <a:r>
              <a:rPr lang="en-US" dirty="0" err="1" smtClean="0"/>
              <a:t>PersonID</a:t>
            </a:r>
            <a:r>
              <a:rPr lang="en-US" dirty="0" smtClean="0"/>
              <a:t> </a:t>
            </a:r>
            <a:r>
              <a:rPr lang="en-US" dirty="0" err="1" smtClean="0"/>
              <a:t>int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err="1" smtClean="0"/>
              <a:t>LastName</a:t>
            </a:r>
            <a:r>
              <a:rPr lang="en-US" dirty="0" smtClean="0"/>
              <a:t> </a:t>
            </a:r>
            <a:r>
              <a:rPr lang="en-US" dirty="0" err="1" smtClean="0"/>
              <a:t>varchar</a:t>
            </a:r>
            <a:r>
              <a:rPr lang="en-US" dirty="0" smtClean="0"/>
              <a:t>(40),</a:t>
            </a:r>
            <a:br>
              <a:rPr lang="en-US" dirty="0" smtClean="0"/>
            </a:br>
            <a:r>
              <a:rPr lang="en-US" dirty="0" err="1" smtClean="0"/>
              <a:t>FirstName</a:t>
            </a:r>
            <a:r>
              <a:rPr lang="en-US" dirty="0" smtClean="0"/>
              <a:t> </a:t>
            </a:r>
            <a:r>
              <a:rPr lang="en-US" dirty="0" err="1" smtClean="0"/>
              <a:t>varchar</a:t>
            </a:r>
            <a:r>
              <a:rPr lang="en-US" dirty="0" smtClean="0"/>
              <a:t>(40),</a:t>
            </a:r>
            <a:br>
              <a:rPr lang="en-US" dirty="0" smtClean="0"/>
            </a:br>
            <a:r>
              <a:rPr lang="en-US" dirty="0" smtClean="0"/>
              <a:t>Address </a:t>
            </a:r>
            <a:r>
              <a:rPr lang="en-US" dirty="0" err="1" smtClean="0"/>
              <a:t>varchar</a:t>
            </a:r>
            <a:r>
              <a:rPr lang="en-US" dirty="0" smtClean="0"/>
              <a:t>(255),</a:t>
            </a:r>
            <a:br>
              <a:rPr lang="en-US" dirty="0" smtClean="0"/>
            </a:br>
            <a:r>
              <a:rPr lang="en-US" dirty="0" smtClean="0"/>
              <a:t>City </a:t>
            </a:r>
            <a:r>
              <a:rPr lang="en-US" dirty="0" err="1" smtClean="0"/>
              <a:t>varchar</a:t>
            </a:r>
            <a:r>
              <a:rPr lang="en-US" dirty="0" smtClean="0"/>
              <a:t>(100),</a:t>
            </a:r>
            <a:br>
              <a:rPr lang="en-US" dirty="0" smtClean="0"/>
            </a:br>
            <a:r>
              <a:rPr lang="en-US" dirty="0" smtClean="0"/>
              <a:t>Age </a:t>
            </a:r>
            <a:r>
              <a:rPr lang="en-US" dirty="0" err="1" smtClean="0"/>
              <a:t>int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);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TABLE - 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876800"/>
          </a:xfrm>
        </p:spPr>
        <p:txBody>
          <a:bodyPr>
            <a:normAutofit fontScale="92500"/>
          </a:bodyPr>
          <a:lstStyle/>
          <a:p>
            <a:r>
              <a:rPr lang="en-US" sz="3000" b="1" dirty="0" smtClean="0"/>
              <a:t>NOT NULL </a:t>
            </a:r>
            <a:r>
              <a:rPr lang="en-US" sz="3000" dirty="0" smtClean="0"/>
              <a:t>: Ensures that a column cannot have NULL value.</a:t>
            </a:r>
          </a:p>
          <a:p>
            <a:r>
              <a:rPr lang="en-US" sz="3000" b="1" dirty="0" smtClean="0"/>
              <a:t>DEFAULT</a:t>
            </a:r>
            <a:r>
              <a:rPr lang="en-US" sz="3000" dirty="0" smtClean="0"/>
              <a:t> : Provides a default value for a column when none is specified.</a:t>
            </a:r>
          </a:p>
          <a:p>
            <a:r>
              <a:rPr lang="en-US" sz="3000" b="1" dirty="0" smtClean="0"/>
              <a:t>UNIQUE</a:t>
            </a:r>
            <a:r>
              <a:rPr lang="en-US" sz="3000" dirty="0" smtClean="0"/>
              <a:t> : Ensures that all values in a column are different.</a:t>
            </a:r>
          </a:p>
          <a:p>
            <a:r>
              <a:rPr lang="en-US" sz="3000" b="1" dirty="0" smtClean="0"/>
              <a:t>Primary Key </a:t>
            </a:r>
            <a:r>
              <a:rPr lang="en-US" sz="3000" dirty="0" smtClean="0"/>
              <a:t>: Uniquely identify a row in the table.</a:t>
            </a:r>
          </a:p>
          <a:p>
            <a:r>
              <a:rPr lang="en-US" sz="3000" b="1" dirty="0" smtClean="0"/>
              <a:t>Foreign Key </a:t>
            </a:r>
            <a:r>
              <a:rPr lang="en-US" sz="3000" dirty="0" smtClean="0"/>
              <a:t>: Ensures referential integrity of the data.</a:t>
            </a:r>
          </a:p>
          <a:p>
            <a:r>
              <a:rPr lang="en-US" sz="3000" b="1" dirty="0" smtClean="0"/>
              <a:t>CHECK</a:t>
            </a:r>
            <a:r>
              <a:rPr lang="en-US" sz="3000" dirty="0" smtClean="0"/>
              <a:t> : Ensures that all values in a column satisfy certain criteria.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CREATE TABLE Persons</a:t>
            </a:r>
            <a:br>
              <a:rPr lang="en-US" sz="2400" dirty="0" smtClean="0"/>
            </a:br>
            <a:r>
              <a:rPr lang="en-US" sz="2400" dirty="0" smtClean="0"/>
              <a:t>(</a:t>
            </a:r>
            <a:br>
              <a:rPr lang="en-US" sz="2400" dirty="0" smtClean="0"/>
            </a:br>
            <a:r>
              <a:rPr lang="en-US" sz="2400" dirty="0" err="1" smtClean="0"/>
              <a:t>PersonID</a:t>
            </a:r>
            <a:r>
              <a:rPr lang="en-US" sz="2400" dirty="0" smtClean="0"/>
              <a:t>  </a:t>
            </a:r>
            <a:r>
              <a:rPr lang="en-US" sz="2400" dirty="0" err="1" smtClean="0"/>
              <a:t>int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(10)</a:t>
            </a:r>
            <a:r>
              <a:rPr lang="en-US" sz="2400" dirty="0" smtClean="0"/>
              <a:t>  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NULL   AUTO_INCREMENT</a:t>
            </a:r>
            <a:r>
              <a:rPr lang="en-US" sz="2400" dirty="0" smtClean="0"/>
              <a:t>,</a:t>
            </a:r>
            <a:br>
              <a:rPr lang="en-US" sz="2400" dirty="0" smtClean="0"/>
            </a:br>
            <a:r>
              <a:rPr lang="en-US" sz="2400" dirty="0" err="1" smtClean="0"/>
              <a:t>LastName</a:t>
            </a:r>
            <a:r>
              <a:rPr lang="en-US" sz="2400" dirty="0" smtClean="0"/>
              <a:t> </a:t>
            </a:r>
            <a:r>
              <a:rPr lang="en-US" sz="2400" dirty="0" err="1" smtClean="0"/>
              <a:t>varchar</a:t>
            </a:r>
            <a:r>
              <a:rPr lang="en-US" sz="2400" dirty="0" smtClean="0"/>
              <a:t>(40),</a:t>
            </a:r>
            <a:br>
              <a:rPr lang="en-US" sz="2400" dirty="0" smtClean="0"/>
            </a:br>
            <a:r>
              <a:rPr lang="en-US" sz="2400" dirty="0" err="1" smtClean="0"/>
              <a:t>FirstName</a:t>
            </a:r>
            <a:r>
              <a:rPr lang="en-US" sz="2400" dirty="0" smtClean="0"/>
              <a:t> </a:t>
            </a:r>
            <a:r>
              <a:rPr lang="en-US" sz="2400" dirty="0" err="1" smtClean="0"/>
              <a:t>varchar</a:t>
            </a:r>
            <a:r>
              <a:rPr lang="en-US" sz="2400" dirty="0" smtClean="0"/>
              <a:t>(40),</a:t>
            </a:r>
            <a:br>
              <a:rPr lang="en-US" sz="2400" dirty="0" smtClean="0"/>
            </a:br>
            <a:r>
              <a:rPr lang="en-US" sz="2400" dirty="0" smtClean="0"/>
              <a:t>Address </a:t>
            </a:r>
            <a:r>
              <a:rPr lang="en-US" sz="2400" dirty="0" err="1" smtClean="0"/>
              <a:t>varchar</a:t>
            </a:r>
            <a:r>
              <a:rPr lang="en-US" sz="2400" dirty="0" smtClean="0"/>
              <a:t>(255),</a:t>
            </a:r>
            <a:br>
              <a:rPr lang="en-US" sz="2400" dirty="0" smtClean="0"/>
            </a:br>
            <a:r>
              <a:rPr lang="en-US" sz="2400" dirty="0" smtClean="0"/>
              <a:t>City </a:t>
            </a:r>
            <a:r>
              <a:rPr lang="en-US" sz="2400" dirty="0" err="1" smtClean="0"/>
              <a:t>varchar</a:t>
            </a:r>
            <a:r>
              <a:rPr lang="en-US" sz="2400" dirty="0" smtClean="0"/>
              <a:t>(100)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DEFAULT ‘Sandy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Eggo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en-US" sz="2400" dirty="0" smtClean="0"/>
              <a:t>,</a:t>
            </a:r>
            <a:br>
              <a:rPr lang="en-US" sz="2400" dirty="0" smtClean="0"/>
            </a:br>
            <a:r>
              <a:rPr lang="en-US" sz="2400" dirty="0" smtClean="0"/>
              <a:t>Age </a:t>
            </a: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</a:t>
            </a:r>
            <a:r>
              <a:rPr lang="en-US" sz="2400" dirty="0" smtClean="0"/>
              <a:t>,</a:t>
            </a:r>
            <a:br>
              <a:rPr lang="en-US" sz="2400" dirty="0" smtClean="0"/>
            </a:b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CONSTRAINT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chk_Age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CHECK (Age &gt; 0),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CONSTRAINT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no_Dups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UNIQUE (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LastName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FirstName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PRIMARY KEY (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PersonID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); 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VIEW is a virtual table.</a:t>
            </a:r>
          </a:p>
          <a:p>
            <a:r>
              <a:rPr lang="en-US" dirty="0" smtClean="0"/>
              <a:t>Views can join and simplify multiple tables into a single virtual table.</a:t>
            </a:r>
          </a:p>
          <a:p>
            <a:r>
              <a:rPr lang="en-US" dirty="0" smtClean="0"/>
              <a:t>Views can be read-only or updatable.</a:t>
            </a:r>
          </a:p>
          <a:p>
            <a:r>
              <a:rPr lang="en-US" dirty="0" smtClean="0"/>
              <a:t>Views hide the underlying table structure.</a:t>
            </a:r>
          </a:p>
          <a:p>
            <a:r>
              <a:rPr lang="en-US" dirty="0" smtClean="0"/>
              <a:t>Views contain only the definition of a view, not a copy of all the data that it presents.</a:t>
            </a:r>
          </a:p>
          <a:p>
            <a:r>
              <a:rPr lang="en-US" dirty="0" smtClean="0"/>
              <a:t>CREATE VIEW AS </a:t>
            </a:r>
            <a:r>
              <a:rPr lang="en-US" i="1" dirty="0" err="1" smtClean="0"/>
              <a:t>view_name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[SQL Statement]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VIEW -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 VIEW `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CustomerOrders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` AS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SELECT `</a:t>
            </a:r>
            <a:r>
              <a:rPr lang="en-US" sz="2400" dirty="0" err="1" smtClean="0"/>
              <a:t>Customer`.`first_name</a:t>
            </a:r>
            <a:r>
              <a:rPr lang="en-US" sz="2400" dirty="0" smtClean="0"/>
              <a:t>`, `</a:t>
            </a:r>
            <a:r>
              <a:rPr lang="en-US" sz="2400" dirty="0" err="1" smtClean="0"/>
              <a:t>Customer`.`mi</a:t>
            </a:r>
            <a:r>
              <a:rPr lang="en-US" sz="2400" dirty="0" smtClean="0"/>
              <a:t>`, `</a:t>
            </a:r>
            <a:r>
              <a:rPr lang="en-US" sz="2400" dirty="0" err="1" smtClean="0"/>
              <a:t>Customer`.`last_name</a:t>
            </a:r>
            <a:r>
              <a:rPr lang="en-US" sz="2400" dirty="0" smtClean="0"/>
              <a:t>`,</a:t>
            </a:r>
            <a:br>
              <a:rPr lang="en-US" sz="2400" dirty="0" smtClean="0"/>
            </a:br>
            <a:r>
              <a:rPr lang="en-US" sz="2400" dirty="0" smtClean="0"/>
              <a:t>`</a:t>
            </a:r>
            <a:r>
              <a:rPr lang="en-US" sz="2400" dirty="0" err="1" smtClean="0"/>
              <a:t>Items`.`brand`,`Items`.`description`,`Order`.`qty</a:t>
            </a:r>
            <a:r>
              <a:rPr lang="en-US" sz="2400" dirty="0" smtClean="0"/>
              <a:t>`,</a:t>
            </a:r>
            <a:br>
              <a:rPr lang="en-US" sz="2400" dirty="0" smtClean="0"/>
            </a:br>
            <a:r>
              <a:rPr lang="en-US" sz="2400" dirty="0" smtClean="0"/>
              <a:t>`Items`.`price`,</a:t>
            </a:r>
            <a:br>
              <a:rPr lang="en-US" sz="2400" dirty="0" smtClean="0"/>
            </a:br>
            <a:r>
              <a:rPr lang="en-US" sz="2400" dirty="0" smtClean="0"/>
              <a:t>`</a:t>
            </a:r>
            <a:r>
              <a:rPr lang="en-US" sz="2400" dirty="0" err="1" smtClean="0"/>
              <a:t>Order`.`qty</a:t>
            </a:r>
            <a:r>
              <a:rPr lang="en-US" sz="2400" dirty="0" smtClean="0"/>
              <a:t>`*`</a:t>
            </a:r>
            <a:r>
              <a:rPr lang="en-US" sz="2400" dirty="0" err="1" smtClean="0"/>
              <a:t>Items`.`price</a:t>
            </a:r>
            <a:r>
              <a:rPr lang="en-US" sz="2400" dirty="0" smtClean="0"/>
              <a:t>` AS `Total`</a:t>
            </a:r>
            <a:br>
              <a:rPr lang="en-US" sz="2400" dirty="0" smtClean="0"/>
            </a:br>
            <a:r>
              <a:rPr lang="en-US" sz="2400" dirty="0" smtClean="0"/>
              <a:t>FROM `Customer` INNER JOIN `Order` INNER JOIN `Items`</a:t>
            </a:r>
            <a:br>
              <a:rPr lang="en-US" sz="2400" dirty="0" smtClean="0"/>
            </a:br>
            <a:r>
              <a:rPr lang="en-US" sz="2400" dirty="0" smtClean="0"/>
              <a:t>ON `</a:t>
            </a:r>
            <a:r>
              <a:rPr lang="en-US" sz="2400" dirty="0" err="1" smtClean="0"/>
              <a:t>Order`.`FK_id_customer</a:t>
            </a:r>
            <a:r>
              <a:rPr lang="en-US" sz="2400" dirty="0" smtClean="0"/>
              <a:t>` = `</a:t>
            </a:r>
            <a:r>
              <a:rPr lang="en-US" sz="2400" dirty="0" err="1" smtClean="0"/>
              <a:t>Customer`.`id_customer</a:t>
            </a:r>
            <a:r>
              <a:rPr lang="en-US" sz="2400" dirty="0" smtClean="0"/>
              <a:t>`</a:t>
            </a:r>
            <a:br>
              <a:rPr lang="en-US" sz="2400" dirty="0" smtClean="0"/>
            </a:br>
            <a:r>
              <a:rPr lang="en-US" sz="2400" dirty="0" smtClean="0"/>
              <a:t>AND `</a:t>
            </a:r>
            <a:r>
              <a:rPr lang="en-US" sz="2400" dirty="0" err="1" smtClean="0"/>
              <a:t>Order`.`FK_id_items</a:t>
            </a:r>
            <a:r>
              <a:rPr lang="en-US" sz="2400" dirty="0" smtClean="0"/>
              <a:t>` = `</a:t>
            </a:r>
            <a:r>
              <a:rPr lang="en-US" sz="2400" dirty="0" err="1" smtClean="0"/>
              <a:t>Items`.`id_items</a:t>
            </a:r>
            <a:r>
              <a:rPr lang="en-US" sz="2400" dirty="0" smtClean="0"/>
              <a:t>`</a:t>
            </a:r>
            <a:br>
              <a:rPr lang="en-US" sz="2400" dirty="0" smtClean="0"/>
            </a:br>
            <a:r>
              <a:rPr lang="en-US" sz="2400" dirty="0" smtClean="0"/>
              <a:t>ORDER BY `</a:t>
            </a:r>
            <a:r>
              <a:rPr lang="en-US" sz="2400" dirty="0" err="1" smtClean="0"/>
              <a:t>Customer`.`last_name</a:t>
            </a:r>
            <a:r>
              <a:rPr lang="en-US" sz="2400" dirty="0" smtClean="0"/>
              <a:t>`;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Indexes can speed data retrieval, at the cost of</a:t>
            </a:r>
          </a:p>
          <a:p>
            <a:pPr lvl="1"/>
            <a:r>
              <a:rPr lang="en-US" dirty="0" smtClean="0"/>
              <a:t>More disk space.</a:t>
            </a:r>
          </a:p>
          <a:p>
            <a:pPr lvl="1"/>
            <a:r>
              <a:rPr lang="en-US" dirty="0" smtClean="0"/>
              <a:t>UPDATE, INSERT, and DELETE commands will run slower, since the Index must be updated.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CREATE INDEX </a:t>
            </a:r>
            <a:r>
              <a:rPr lang="en-US" i="1" dirty="0" err="1" smtClean="0"/>
              <a:t>index_name</a:t>
            </a:r>
            <a:r>
              <a:rPr lang="en-US" dirty="0" smtClean="0"/>
              <a:t> ON </a:t>
            </a:r>
            <a:r>
              <a:rPr lang="en-US" i="1" dirty="0" err="1" smtClean="0"/>
              <a:t>table_name</a:t>
            </a:r>
            <a:r>
              <a:rPr lang="en-US" dirty="0" smtClean="0"/>
              <a:t> (column_name1, [column_name2]);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DROP and TRUNCATE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remove the data and retain the table:</a:t>
            </a:r>
          </a:p>
          <a:p>
            <a:pPr lvl="1"/>
            <a:r>
              <a:rPr lang="en-US" dirty="0" smtClean="0"/>
              <a:t>TRUNCATE TABLE </a:t>
            </a:r>
            <a:r>
              <a:rPr lang="en-US" i="1" dirty="0" err="1" smtClean="0"/>
              <a:t>table_name</a:t>
            </a:r>
            <a:r>
              <a:rPr lang="en-US" dirty="0" smtClean="0"/>
              <a:t>;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To drop an entire table, including the data:</a:t>
            </a:r>
          </a:p>
          <a:p>
            <a:pPr lvl="1"/>
            <a:r>
              <a:rPr lang="en-US" dirty="0" smtClean="0"/>
              <a:t>DROP TABLE </a:t>
            </a:r>
            <a:r>
              <a:rPr lang="en-US" i="1" dirty="0" err="1" smtClean="0"/>
              <a:t>table_name</a:t>
            </a:r>
            <a:r>
              <a:rPr lang="en-US" dirty="0" smtClean="0"/>
              <a:t>;</a:t>
            </a:r>
          </a:p>
          <a:p>
            <a:r>
              <a:rPr lang="en-US" dirty="0" smtClean="0"/>
              <a:t>If the table does not exist, an error is given. One option is to use IF EXISTS:</a:t>
            </a:r>
          </a:p>
          <a:p>
            <a:pPr lvl="1"/>
            <a:r>
              <a:rPr lang="en-US" dirty="0"/>
              <a:t>DROP </a:t>
            </a:r>
            <a:r>
              <a:rPr lang="en-US" dirty="0" smtClean="0"/>
              <a:t>TABLE IF EXISTS </a:t>
            </a:r>
            <a:r>
              <a:rPr lang="en-US" i="1" dirty="0" err="1"/>
              <a:t>table_name</a:t>
            </a:r>
            <a:r>
              <a:rPr lang="en-US" dirty="0"/>
              <a:t>;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493</Words>
  <Application>Microsoft Office PowerPoint</Application>
  <PresentationFormat>On-screen Show (4:3)</PresentationFormat>
  <Paragraphs>108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Basic SQL Review</vt:lpstr>
      <vt:lpstr>CREATE TABLE BASIC SYNTAX</vt:lpstr>
      <vt:lpstr>CREATE TABLE - Example</vt:lpstr>
      <vt:lpstr>CREATE TABLE - Constraints</vt:lpstr>
      <vt:lpstr>Example Constraints</vt:lpstr>
      <vt:lpstr>CREATE VIEW</vt:lpstr>
      <vt:lpstr>CREATE VIEW - Example</vt:lpstr>
      <vt:lpstr>CREATE INDEX</vt:lpstr>
      <vt:lpstr>DROP and TRUNCATE TABLE</vt:lpstr>
      <vt:lpstr>Multiple Databases</vt:lpstr>
      <vt:lpstr>Multiple Databases</vt:lpstr>
      <vt:lpstr>ALTER TABLE</vt:lpstr>
      <vt:lpstr>ADD COLUMN</vt:lpstr>
      <vt:lpstr>MODIFY COLUMN</vt:lpstr>
      <vt:lpstr>CHANGE COLUMN</vt:lpstr>
      <vt:lpstr>DROP Column</vt:lpstr>
      <vt:lpstr>ADD or DROP Index</vt:lpstr>
      <vt:lpstr>ADD or DROP CONSTRAINT</vt:lpstr>
      <vt:lpstr>Describing Tables</vt:lpstr>
      <vt:lpstr>Class Activity</vt:lpstr>
      <vt:lpstr>River’s End – Author and Title</vt:lpstr>
      <vt:lpstr>River’s End – Title and Publisher</vt:lpstr>
      <vt:lpstr>River’s End – Customer and Order</vt:lpstr>
      <vt:lpstr>River’s End – Complete ERD</vt:lpstr>
      <vt:lpstr>Class Activity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SQL Review</dc:title>
  <dc:creator>John</dc:creator>
  <cp:lastModifiedBy>John</cp:lastModifiedBy>
  <cp:revision>33</cp:revision>
  <dcterms:created xsi:type="dcterms:W3CDTF">2014-06-13T14:20:03Z</dcterms:created>
  <dcterms:modified xsi:type="dcterms:W3CDTF">2014-08-12T22:42:18Z</dcterms:modified>
</cp:coreProperties>
</file>